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256" r:id="rId3"/>
    <p:sldId id="265" r:id="rId4"/>
    <p:sldId id="266" r:id="rId5"/>
    <p:sldId id="286" r:id="rId6"/>
    <p:sldId id="259" r:id="rId7"/>
    <p:sldId id="292" r:id="rId8"/>
    <p:sldId id="288" r:id="rId9"/>
    <p:sldId id="281" r:id="rId10"/>
    <p:sldId id="282" r:id="rId11"/>
    <p:sldId id="283" r:id="rId12"/>
    <p:sldId id="284" r:id="rId13"/>
    <p:sldId id="293" r:id="rId14"/>
    <p:sldId id="273" r:id="rId15"/>
    <p:sldId id="267" r:id="rId16"/>
    <p:sldId id="275" r:id="rId17"/>
    <p:sldId id="277" r:id="rId18"/>
    <p:sldId id="278" r:id="rId19"/>
    <p:sldId id="280" r:id="rId20"/>
    <p:sldId id="279" r:id="rId21"/>
    <p:sldId id="274" r:id="rId22"/>
    <p:sldId id="294" r:id="rId23"/>
    <p:sldId id="287" r:id="rId24"/>
    <p:sldId id="289" r:id="rId25"/>
    <p:sldId id="291" r:id="rId26"/>
    <p:sldId id="29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Урбагаева" initials="МУ" lastIdx="0" clrIdx="0">
    <p:extLst>
      <p:ext uri="{19B8F6BF-5375-455C-9EA6-DF929625EA0E}">
        <p15:presenceInfo xmlns:p15="http://schemas.microsoft.com/office/powerpoint/2012/main" userId="Марина Урбага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B7-420F-A519-A05BE759E3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B7-420F-A519-A05BE759E3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B7-420F-A519-A05BE759E3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B7-420F-A519-A05BE759E3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B7-420F-A519-A05BE759E3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B7-420F-A519-A05BE759E31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B7-420F-A519-A05BE759E31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0B7-420F-A519-A05BE759E3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Лист4!$A$1:$A$8</c:f>
              <c:strCache>
                <c:ptCount val="8"/>
                <c:pt idx="0">
                  <c:v>Подведомственных МО ИО </c:v>
                </c:pt>
                <c:pt idx="1">
                  <c:v>Подведомственных МЗ ИО </c:v>
                </c:pt>
                <c:pt idx="2">
                  <c:v>Подведомственных МК ИО </c:v>
                </c:pt>
                <c:pt idx="3">
                  <c:v>Подведомственных МС ИО </c:v>
                </c:pt>
                <c:pt idx="4">
                  <c:v>Подведомственных МСР ИО </c:v>
                </c:pt>
                <c:pt idx="5">
                  <c:v>Подведомственных МС РФ </c:v>
                </c:pt>
                <c:pt idx="6">
                  <c:v>Частные ОО</c:v>
                </c:pt>
                <c:pt idx="7">
                  <c:v>ВУЗы, реализующие ОП СПО</c:v>
                </c:pt>
              </c:strCache>
            </c:strRef>
          </c:cat>
          <c:val>
            <c:numRef>
              <c:f>Лист4!$B$1:$B$8</c:f>
              <c:numCache>
                <c:formatCode>General</c:formatCode>
                <c:ptCount val="8"/>
                <c:pt idx="0">
                  <c:v>56</c:v>
                </c:pt>
                <c:pt idx="1">
                  <c:v>10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7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0B7-420F-A519-A05BE759E3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Распределение</a:t>
            </a:r>
            <a:r>
              <a:rPr lang="ru-RU" sz="1800" b="0" i="0" baseline="0">
                <a:effectLst/>
              </a:rPr>
              <a:t> </a:t>
            </a:r>
            <a:r>
              <a:rPr lang="ru-RU" sz="1800" b="1" i="0" baseline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выпускников по каналам занятости и иным видам деятельности 2021 год выпуска</a:t>
            </a:r>
            <a:endParaRPr lang="ru-RU">
              <a:effectLst/>
            </a:endParaRPr>
          </a:p>
        </c:rich>
      </c:tx>
      <c:layout>
        <c:manualLayout>
          <c:xMode val="edge"/>
          <c:yMode val="edge"/>
          <c:x val="0.35945822397200355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693325773348478E-3"/>
                  <c:y val="-6.52833973411437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B8-42B7-85FE-B2EC98DBFC93}"/>
                </c:ext>
              </c:extLst>
            </c:dLbl>
            <c:dLbl>
              <c:idx val="1"/>
              <c:layout>
                <c:manualLayout>
                  <c:x val="4.2773303093393911E-3"/>
                  <c:y val="-7.25371081568263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B8-42B7-85FE-B2EC98DBFC93}"/>
                </c:ext>
              </c:extLst>
            </c:dLbl>
            <c:dLbl>
              <c:idx val="2"/>
              <c:layout>
                <c:manualLayout>
                  <c:x val="3.2079977320045431E-3"/>
                  <c:y val="-4.8358072104550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B8-42B7-85FE-B2EC98DBFC93}"/>
                </c:ext>
              </c:extLst>
            </c:dLbl>
            <c:dLbl>
              <c:idx val="3"/>
              <c:layout>
                <c:manualLayout>
                  <c:x val="2.1386651546696561E-3"/>
                  <c:y val="-9.42982406038742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B8-42B7-85FE-B2EC98DBFC93}"/>
                </c:ext>
              </c:extLst>
            </c:dLbl>
            <c:dLbl>
              <c:idx val="4"/>
              <c:layout>
                <c:manualLayout>
                  <c:x val="-1.0693325773348478E-3"/>
                  <c:y val="-6.2865493735916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B8-42B7-85FE-B2EC98DBFC93}"/>
                </c:ext>
              </c:extLst>
            </c:dLbl>
            <c:dLbl>
              <c:idx val="5"/>
              <c:layout>
                <c:manualLayout>
                  <c:x val="-3.2079977320045431E-3"/>
                  <c:y val="-8.22087225777365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B8-42B7-85FE-B2EC98DBFC93}"/>
                </c:ext>
              </c:extLst>
            </c:dLbl>
            <c:dLbl>
              <c:idx val="6"/>
              <c:layout>
                <c:manualLayout>
                  <c:x val="-7.841681646013352E-17"/>
                  <c:y val="-6.77013009463712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0B8-42B7-85FE-B2EC98DBFC93}"/>
                </c:ext>
              </c:extLst>
            </c:dLbl>
            <c:dLbl>
              <c:idx val="7"/>
              <c:layout>
                <c:manualLayout>
                  <c:x val="0"/>
                  <c:y val="-9.42982406038742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0B8-42B7-85FE-B2EC98DBFC93}"/>
                </c:ext>
              </c:extLst>
            </c:dLbl>
            <c:dLbl>
              <c:idx val="8"/>
              <c:layout>
                <c:manualLayout>
                  <c:x val="4.2773303093393911E-3"/>
                  <c:y val="-8.7044529788191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0B8-42B7-85FE-B2EC98DBFC93}"/>
                </c:ext>
              </c:extLst>
            </c:dLbl>
            <c:dLbl>
              <c:idx val="9"/>
              <c:layout>
                <c:manualLayout>
                  <c:x val="-3.2079977320047001E-3"/>
                  <c:y val="-7.25371081568263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0B8-42B7-85FE-B2EC98DBFC93}"/>
                </c:ext>
              </c:extLst>
            </c:dLbl>
            <c:dLbl>
              <c:idx val="10"/>
              <c:layout>
                <c:manualLayout>
                  <c:x val="1.0693325773348478E-3"/>
                  <c:y val="-9.42982406038742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0B8-42B7-85FE-B2EC98DBFC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Лист5!$A$1:$K$1</c:f>
              <c:strCache>
                <c:ptCount val="11"/>
                <c:pt idx="0">
                  <c:v>Трудоустроены 
(по трудовому договору, договору ГПХ)</c:v>
                </c:pt>
                <c:pt idx="1">
                  <c:v>Трудоустроены по специальности</c:v>
                </c:pt>
                <c:pt idx="2">
                  <c:v>Трудоустроены не менее 4-х месяцев </c:v>
                </c:pt>
                <c:pt idx="3">
                  <c:v>Индивидуальные предприниматели </c:v>
                </c:pt>
                <c:pt idx="4">
                  <c:v>Самозанятые (перешедшие на специальный налоговый режим  - налог на профессио-нальный доход)</c:v>
                </c:pt>
                <c:pt idx="5">
                  <c:v>Продолжили обучение</c:v>
                </c:pt>
                <c:pt idx="6">
                  <c:v>Проходят службу в армии по призыву</c:v>
                </c:pt>
                <c:pt idx="7">
                  <c:v>Находятся в отпуске по уходу 
за ребенком</c:v>
                </c:pt>
                <c:pt idx="8">
                  <c:v>Зона риска (требует оперативных мер и адресной работы)</c:v>
                </c:pt>
                <c:pt idx="9">
                  <c:v>Прочее, редкие жизненные обстоятельства</c:v>
                </c:pt>
                <c:pt idx="10">
                  <c:v>Профессиональные намерения выпускников, ожидаемый эффект от работы по содействию занятости (на ближайшую перспективу - порядка 3-х месяцев)</c:v>
                </c:pt>
              </c:strCache>
            </c:strRef>
          </c:cat>
          <c:val>
            <c:numRef>
              <c:f>Лист5!$A$2:$K$2</c:f>
              <c:numCache>
                <c:formatCode>0.00%</c:formatCode>
                <c:ptCount val="11"/>
                <c:pt idx="0">
                  <c:v>0.5262</c:v>
                </c:pt>
                <c:pt idx="1">
                  <c:v>0.43</c:v>
                </c:pt>
                <c:pt idx="2">
                  <c:v>0.21859999999999999</c:v>
                </c:pt>
                <c:pt idx="3">
                  <c:v>4.4999999999999997E-3</c:v>
                </c:pt>
                <c:pt idx="4">
                  <c:v>9.7999999999999997E-3</c:v>
                </c:pt>
                <c:pt idx="5">
                  <c:v>0.13059999999999999</c:v>
                </c:pt>
                <c:pt idx="6">
                  <c:v>0.21679999999999999</c:v>
                </c:pt>
                <c:pt idx="7">
                  <c:v>4.07E-2</c:v>
                </c:pt>
                <c:pt idx="8">
                  <c:v>4.4900000000000002E-2</c:v>
                </c:pt>
                <c:pt idx="9">
                  <c:v>4.41E-2</c:v>
                </c:pt>
                <c:pt idx="10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8-42B7-85FE-B2EC98DBFC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12361360"/>
        <c:axId val="1791062752"/>
        <c:axId val="0"/>
      </c:bar3DChart>
      <c:catAx>
        <c:axId val="181236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1062752"/>
        <c:crosses val="autoZero"/>
        <c:auto val="1"/>
        <c:lblAlgn val="ctr"/>
        <c:lblOffset val="100"/>
        <c:noMultiLvlLbl val="0"/>
      </c:catAx>
      <c:valAx>
        <c:axId val="179106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236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7F5655-5736-466F-932F-4406F3E9DC1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AA9CE3-A7E3-429D-90B2-7230D1131BE5}">
      <dgm:prSet custT="1"/>
      <dgm:spPr/>
      <dgm:t>
        <a:bodyPr/>
        <a:lstStyle/>
        <a:p>
          <a:r>
            <a:rPr lang="ru-RU" sz="2800" dirty="0"/>
            <a:t>Перечень поручений Президента Российской Федерации по итогам Петербургского международного экономического форуму от 26 июня 2021 г. N Пр-1096 подпункт "а" пункта 2 </a:t>
          </a:r>
        </a:p>
      </dgm:t>
    </dgm:pt>
    <dgm:pt modelId="{A1CC038E-5C40-4235-A1F3-31077EA0B567}" type="sibTrans" cxnId="{B066607E-469E-4A6A-8396-98857C628418}">
      <dgm:prSet/>
      <dgm:spPr/>
      <dgm:t>
        <a:bodyPr/>
        <a:lstStyle/>
        <a:p>
          <a:endParaRPr lang="ru-RU" sz="2800"/>
        </a:p>
      </dgm:t>
    </dgm:pt>
    <dgm:pt modelId="{A58A07AB-C31F-416E-82ED-98AFB20AE62A}" type="parTrans" cxnId="{B066607E-469E-4A6A-8396-98857C628418}">
      <dgm:prSet/>
      <dgm:spPr/>
      <dgm:t>
        <a:bodyPr/>
        <a:lstStyle/>
        <a:p>
          <a:endParaRPr lang="ru-RU" sz="2800"/>
        </a:p>
      </dgm:t>
    </dgm:pt>
    <dgm:pt modelId="{ACC5B583-37C5-46E9-868B-C0021740D220}">
      <dgm:prSet custT="1"/>
      <dgm:spPr/>
      <dgm:t>
        <a:bodyPr/>
        <a:lstStyle/>
        <a:p>
          <a:r>
            <a:rPr lang="ru-RU" sz="2800" dirty="0"/>
            <a:t>Долгосрочная программа содействия занятости молодежи на период до 2030 года (распоряжение Правительства Российской Федерации от 14 декабря 2021 г. N 3581-р) пункт 21 </a:t>
          </a:r>
        </a:p>
      </dgm:t>
    </dgm:pt>
    <dgm:pt modelId="{4E3135AE-A559-47BC-9851-3A013639B2EC}" type="parTrans" cxnId="{27F467DF-7FE9-43EC-BFAE-DF40A865D5E1}">
      <dgm:prSet/>
      <dgm:spPr/>
      <dgm:t>
        <a:bodyPr/>
        <a:lstStyle/>
        <a:p>
          <a:endParaRPr lang="ru-RU" sz="2800"/>
        </a:p>
      </dgm:t>
    </dgm:pt>
    <dgm:pt modelId="{6DAA437A-3830-4CAA-BF5A-5FC99EB10AE2}" type="sibTrans" cxnId="{27F467DF-7FE9-43EC-BFAE-DF40A865D5E1}">
      <dgm:prSet/>
      <dgm:spPr/>
      <dgm:t>
        <a:bodyPr/>
        <a:lstStyle/>
        <a:p>
          <a:endParaRPr lang="ru-RU" sz="2800"/>
        </a:p>
      </dgm:t>
    </dgm:pt>
    <dgm:pt modelId="{DBFDA472-E12C-400B-BB8A-9477305D1A94}" type="pres">
      <dgm:prSet presAssocID="{057F5655-5736-466F-932F-4406F3E9DC1E}" presName="diagram" presStyleCnt="0">
        <dgm:presLayoutVars>
          <dgm:dir/>
          <dgm:resizeHandles val="exact"/>
        </dgm:presLayoutVars>
      </dgm:prSet>
      <dgm:spPr/>
    </dgm:pt>
    <dgm:pt modelId="{3501B540-3A20-4D6B-8B57-03E367957663}" type="pres">
      <dgm:prSet presAssocID="{D5AA9CE3-A7E3-429D-90B2-7230D1131BE5}" presName="node" presStyleLbl="node1" presStyleIdx="0" presStyleCnt="2" custScaleX="95321" custScaleY="133123" custLinFactNeighborX="5861" custLinFactNeighborY="-55436">
        <dgm:presLayoutVars>
          <dgm:bulletEnabled val="1"/>
        </dgm:presLayoutVars>
      </dgm:prSet>
      <dgm:spPr/>
    </dgm:pt>
    <dgm:pt modelId="{C86BC2C0-A617-4EFC-AA06-3D90770F986F}" type="pres">
      <dgm:prSet presAssocID="{A1CC038E-5C40-4235-A1F3-31077EA0B567}" presName="sibTrans" presStyleCnt="0"/>
      <dgm:spPr/>
    </dgm:pt>
    <dgm:pt modelId="{EC464A9E-D104-4539-ACAD-745D5FA781D4}" type="pres">
      <dgm:prSet presAssocID="{ACC5B583-37C5-46E9-868B-C0021740D220}" presName="node" presStyleLbl="node1" presStyleIdx="1" presStyleCnt="2" custScaleX="92671" custScaleY="133160" custLinFactNeighborX="27" custLinFactNeighborY="-10959">
        <dgm:presLayoutVars>
          <dgm:bulletEnabled val="1"/>
        </dgm:presLayoutVars>
      </dgm:prSet>
      <dgm:spPr/>
    </dgm:pt>
  </dgm:ptLst>
  <dgm:cxnLst>
    <dgm:cxn modelId="{3D250B28-A453-4235-8FF1-71B6ED5717FC}" type="presOf" srcId="{D5AA9CE3-A7E3-429D-90B2-7230D1131BE5}" destId="{3501B540-3A20-4D6B-8B57-03E367957663}" srcOrd="0" destOrd="0" presId="urn:microsoft.com/office/officeart/2005/8/layout/default"/>
    <dgm:cxn modelId="{634A887A-596F-472C-BF6F-7334B72B1FE7}" type="presOf" srcId="{ACC5B583-37C5-46E9-868B-C0021740D220}" destId="{EC464A9E-D104-4539-ACAD-745D5FA781D4}" srcOrd="0" destOrd="0" presId="urn:microsoft.com/office/officeart/2005/8/layout/default"/>
    <dgm:cxn modelId="{B066607E-469E-4A6A-8396-98857C628418}" srcId="{057F5655-5736-466F-932F-4406F3E9DC1E}" destId="{D5AA9CE3-A7E3-429D-90B2-7230D1131BE5}" srcOrd="0" destOrd="0" parTransId="{A58A07AB-C31F-416E-82ED-98AFB20AE62A}" sibTransId="{A1CC038E-5C40-4235-A1F3-31077EA0B567}"/>
    <dgm:cxn modelId="{27F467DF-7FE9-43EC-BFAE-DF40A865D5E1}" srcId="{057F5655-5736-466F-932F-4406F3E9DC1E}" destId="{ACC5B583-37C5-46E9-868B-C0021740D220}" srcOrd="1" destOrd="0" parTransId="{4E3135AE-A559-47BC-9851-3A013639B2EC}" sibTransId="{6DAA437A-3830-4CAA-BF5A-5FC99EB10AE2}"/>
    <dgm:cxn modelId="{B0A809F1-03CF-438F-B571-B31867F3D30D}" type="presOf" srcId="{057F5655-5736-466F-932F-4406F3E9DC1E}" destId="{DBFDA472-E12C-400B-BB8A-9477305D1A94}" srcOrd="0" destOrd="0" presId="urn:microsoft.com/office/officeart/2005/8/layout/default"/>
    <dgm:cxn modelId="{0E15C90A-EB0E-4BA4-B032-29C8BFE3E303}" type="presParOf" srcId="{DBFDA472-E12C-400B-BB8A-9477305D1A94}" destId="{3501B540-3A20-4D6B-8B57-03E367957663}" srcOrd="0" destOrd="0" presId="urn:microsoft.com/office/officeart/2005/8/layout/default"/>
    <dgm:cxn modelId="{556C6DDE-8DA4-4D67-8836-90745B5CEFF8}" type="presParOf" srcId="{DBFDA472-E12C-400B-BB8A-9477305D1A94}" destId="{C86BC2C0-A617-4EFC-AA06-3D90770F986F}" srcOrd="1" destOrd="0" presId="urn:microsoft.com/office/officeart/2005/8/layout/default"/>
    <dgm:cxn modelId="{2303572E-8EC8-464B-A149-74D6F6FBDC3A}" type="presParOf" srcId="{DBFDA472-E12C-400B-BB8A-9477305D1A94}" destId="{EC464A9E-D104-4539-ACAD-745D5FA781D4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9A5405-1894-40EB-A9CF-FD66E4D58F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0BD74C-9C5B-4784-BC55-92FC1A477BCC}">
      <dgm:prSet custT="1"/>
      <dgm:spPr/>
      <dgm:t>
        <a:bodyPr/>
        <a:lstStyle/>
        <a:p>
          <a:pPr algn="ctr"/>
          <a:r>
            <a:rPr lang="ru-RU" sz="2100" dirty="0"/>
            <a:t>Уточнение и закрепление перечня типов центров карьеры (центров содействия трудоустройству выпускников) образовательных организаций высшего образования и профессиональных образовательных организаций</a:t>
          </a:r>
        </a:p>
      </dgm:t>
    </dgm:pt>
    <dgm:pt modelId="{4D17183D-CBD8-440D-80D4-9A8C3D63C5D2}" type="parTrans" cxnId="{18A62B94-F946-45C7-AFA9-C91BBE61C80E}">
      <dgm:prSet/>
      <dgm:spPr/>
      <dgm:t>
        <a:bodyPr/>
        <a:lstStyle/>
        <a:p>
          <a:pPr algn="ctr"/>
          <a:endParaRPr lang="ru-RU"/>
        </a:p>
      </dgm:t>
    </dgm:pt>
    <dgm:pt modelId="{8677DB87-8439-492F-8F34-16B4F9ADC06D}" type="sibTrans" cxnId="{18A62B94-F946-45C7-AFA9-C91BBE61C80E}">
      <dgm:prSet/>
      <dgm:spPr/>
      <dgm:t>
        <a:bodyPr/>
        <a:lstStyle/>
        <a:p>
          <a:pPr algn="ctr"/>
          <a:endParaRPr lang="ru-RU"/>
        </a:p>
      </dgm:t>
    </dgm:pt>
    <dgm:pt modelId="{95E1DB12-0248-4E7F-9954-C361A4BD2BC8}">
      <dgm:prSet custT="1"/>
      <dgm:spPr/>
      <dgm:t>
        <a:bodyPr/>
        <a:lstStyle/>
        <a:p>
          <a:pPr algn="ctr"/>
          <a:r>
            <a:rPr lang="ru-RU" sz="2100" dirty="0"/>
            <a:t>Определение основных функций</a:t>
          </a:r>
        </a:p>
      </dgm:t>
    </dgm:pt>
    <dgm:pt modelId="{BBCB5B8C-EAD2-4015-A1BC-04B6F931EF4C}" type="parTrans" cxnId="{3B205E8D-F605-4AAF-BBE7-C4F149976919}">
      <dgm:prSet/>
      <dgm:spPr/>
      <dgm:t>
        <a:bodyPr/>
        <a:lstStyle/>
        <a:p>
          <a:pPr algn="ctr"/>
          <a:endParaRPr lang="ru-RU"/>
        </a:p>
      </dgm:t>
    </dgm:pt>
    <dgm:pt modelId="{0402DF24-A002-4A4F-8B9A-CB2B37FA0758}" type="sibTrans" cxnId="{3B205E8D-F605-4AAF-BBE7-C4F149976919}">
      <dgm:prSet/>
      <dgm:spPr/>
      <dgm:t>
        <a:bodyPr/>
        <a:lstStyle/>
        <a:p>
          <a:pPr algn="ctr"/>
          <a:endParaRPr lang="ru-RU"/>
        </a:p>
      </dgm:t>
    </dgm:pt>
    <dgm:pt modelId="{B6439DA4-A38D-4635-B8ED-E3E754FD42CB}">
      <dgm:prSet custT="1"/>
      <dgm:spPr/>
      <dgm:t>
        <a:bodyPr/>
        <a:lstStyle/>
        <a:p>
          <a:pPr algn="ctr"/>
          <a:r>
            <a:rPr lang="ru-RU" sz="2100" dirty="0"/>
            <a:t>Определение системы показателей эффективности их деятельности</a:t>
          </a:r>
        </a:p>
      </dgm:t>
    </dgm:pt>
    <dgm:pt modelId="{20C28C58-D995-4009-989A-B3C83CC9C653}" type="parTrans" cxnId="{29DE675D-8A9E-42B1-A405-66800636C945}">
      <dgm:prSet/>
      <dgm:spPr/>
      <dgm:t>
        <a:bodyPr/>
        <a:lstStyle/>
        <a:p>
          <a:pPr algn="ctr"/>
          <a:endParaRPr lang="ru-RU"/>
        </a:p>
      </dgm:t>
    </dgm:pt>
    <dgm:pt modelId="{BF8B571E-87F7-4A1E-AC24-36D014A9399B}" type="sibTrans" cxnId="{29DE675D-8A9E-42B1-A405-66800636C945}">
      <dgm:prSet/>
      <dgm:spPr/>
      <dgm:t>
        <a:bodyPr/>
        <a:lstStyle/>
        <a:p>
          <a:pPr algn="ctr"/>
          <a:endParaRPr lang="ru-RU"/>
        </a:p>
      </dgm:t>
    </dgm:pt>
    <dgm:pt modelId="{FA01C4AD-E3BA-4FE6-83B5-0394986C6163}" type="pres">
      <dgm:prSet presAssocID="{8C9A5405-1894-40EB-A9CF-FD66E4D58FCF}" presName="diagram" presStyleCnt="0">
        <dgm:presLayoutVars>
          <dgm:dir/>
          <dgm:resizeHandles val="exact"/>
        </dgm:presLayoutVars>
      </dgm:prSet>
      <dgm:spPr/>
    </dgm:pt>
    <dgm:pt modelId="{622AACD2-0DC8-41DF-8BAB-852518C25BA7}" type="pres">
      <dgm:prSet presAssocID="{B6439DA4-A38D-4635-B8ED-E3E754FD42CB}" presName="node" presStyleLbl="node1" presStyleIdx="0" presStyleCnt="3" custScaleX="870563" custScaleY="207726" custLinFactY="300000" custLinFactNeighborX="1738" custLinFactNeighborY="333134">
        <dgm:presLayoutVars>
          <dgm:bulletEnabled val="1"/>
        </dgm:presLayoutVars>
      </dgm:prSet>
      <dgm:spPr/>
    </dgm:pt>
    <dgm:pt modelId="{FB625029-522C-4AD3-9618-25679DB29265}" type="pres">
      <dgm:prSet presAssocID="{BF8B571E-87F7-4A1E-AC24-36D014A9399B}" presName="sibTrans" presStyleCnt="0"/>
      <dgm:spPr/>
    </dgm:pt>
    <dgm:pt modelId="{2DB82DB1-9428-4F9A-A11E-C8A8693CDF59}" type="pres">
      <dgm:prSet presAssocID="{95E1DB12-0248-4E7F-9954-C361A4BD2BC8}" presName="node" presStyleLbl="node1" presStyleIdx="1" presStyleCnt="3" custScaleX="867462" custScaleY="162859" custLinFactY="100000" custLinFactNeighborX="1738" custLinFactNeighborY="118357">
        <dgm:presLayoutVars>
          <dgm:bulletEnabled val="1"/>
        </dgm:presLayoutVars>
      </dgm:prSet>
      <dgm:spPr/>
    </dgm:pt>
    <dgm:pt modelId="{769400C1-546C-416A-AD40-56C4FAFEE708}" type="pres">
      <dgm:prSet presAssocID="{0402DF24-A002-4A4F-8B9A-CB2B37FA0758}" presName="sibTrans" presStyleCnt="0"/>
      <dgm:spPr/>
    </dgm:pt>
    <dgm:pt modelId="{2D118130-5CE6-4D54-ADA2-EDF783275B48}" type="pres">
      <dgm:prSet presAssocID="{6B0BD74C-9C5B-4784-BC55-92FC1A477BCC}" presName="node" presStyleLbl="node1" presStyleIdx="2" presStyleCnt="3" custScaleX="870563" custScaleY="388117" custLinFactY="-175836" custLinFactNeighborX="1738" custLinFactNeighborY="-200000">
        <dgm:presLayoutVars>
          <dgm:bulletEnabled val="1"/>
        </dgm:presLayoutVars>
      </dgm:prSet>
      <dgm:spPr/>
    </dgm:pt>
  </dgm:ptLst>
  <dgm:cxnLst>
    <dgm:cxn modelId="{7E50A92E-E880-471C-B384-7BED57B93C49}" type="presOf" srcId="{6B0BD74C-9C5B-4784-BC55-92FC1A477BCC}" destId="{2D118130-5CE6-4D54-ADA2-EDF783275B48}" srcOrd="0" destOrd="0" presId="urn:microsoft.com/office/officeart/2005/8/layout/default"/>
    <dgm:cxn modelId="{29DE675D-8A9E-42B1-A405-66800636C945}" srcId="{8C9A5405-1894-40EB-A9CF-FD66E4D58FCF}" destId="{B6439DA4-A38D-4635-B8ED-E3E754FD42CB}" srcOrd="0" destOrd="0" parTransId="{20C28C58-D995-4009-989A-B3C83CC9C653}" sibTransId="{BF8B571E-87F7-4A1E-AC24-36D014A9399B}"/>
    <dgm:cxn modelId="{8C5A5048-1A74-4975-8FED-492393221C4F}" type="presOf" srcId="{8C9A5405-1894-40EB-A9CF-FD66E4D58FCF}" destId="{FA01C4AD-E3BA-4FE6-83B5-0394986C6163}" srcOrd="0" destOrd="0" presId="urn:microsoft.com/office/officeart/2005/8/layout/default"/>
    <dgm:cxn modelId="{170D465A-995F-407B-ADD8-F9A42E7C5493}" type="presOf" srcId="{B6439DA4-A38D-4635-B8ED-E3E754FD42CB}" destId="{622AACD2-0DC8-41DF-8BAB-852518C25BA7}" srcOrd="0" destOrd="0" presId="urn:microsoft.com/office/officeart/2005/8/layout/default"/>
    <dgm:cxn modelId="{43DA5B8B-393C-4E97-BF0D-53AB168FEBE0}" type="presOf" srcId="{95E1DB12-0248-4E7F-9954-C361A4BD2BC8}" destId="{2DB82DB1-9428-4F9A-A11E-C8A8693CDF59}" srcOrd="0" destOrd="0" presId="urn:microsoft.com/office/officeart/2005/8/layout/default"/>
    <dgm:cxn modelId="{3B205E8D-F605-4AAF-BBE7-C4F149976919}" srcId="{8C9A5405-1894-40EB-A9CF-FD66E4D58FCF}" destId="{95E1DB12-0248-4E7F-9954-C361A4BD2BC8}" srcOrd="1" destOrd="0" parTransId="{BBCB5B8C-EAD2-4015-A1BC-04B6F931EF4C}" sibTransId="{0402DF24-A002-4A4F-8B9A-CB2B37FA0758}"/>
    <dgm:cxn modelId="{18A62B94-F946-45C7-AFA9-C91BBE61C80E}" srcId="{8C9A5405-1894-40EB-A9CF-FD66E4D58FCF}" destId="{6B0BD74C-9C5B-4784-BC55-92FC1A477BCC}" srcOrd="2" destOrd="0" parTransId="{4D17183D-CBD8-440D-80D4-9A8C3D63C5D2}" sibTransId="{8677DB87-8439-492F-8F34-16B4F9ADC06D}"/>
    <dgm:cxn modelId="{AE191751-3331-436F-AADD-A987D662C244}" type="presParOf" srcId="{FA01C4AD-E3BA-4FE6-83B5-0394986C6163}" destId="{622AACD2-0DC8-41DF-8BAB-852518C25BA7}" srcOrd="0" destOrd="0" presId="urn:microsoft.com/office/officeart/2005/8/layout/default"/>
    <dgm:cxn modelId="{4BD32673-1A97-4C0B-9BB1-3553B895BC6B}" type="presParOf" srcId="{FA01C4AD-E3BA-4FE6-83B5-0394986C6163}" destId="{FB625029-522C-4AD3-9618-25679DB29265}" srcOrd="1" destOrd="0" presId="urn:microsoft.com/office/officeart/2005/8/layout/default"/>
    <dgm:cxn modelId="{25439F4D-67F6-4BAE-8532-9BA9DFC854A8}" type="presParOf" srcId="{FA01C4AD-E3BA-4FE6-83B5-0394986C6163}" destId="{2DB82DB1-9428-4F9A-A11E-C8A8693CDF59}" srcOrd="2" destOrd="0" presId="urn:microsoft.com/office/officeart/2005/8/layout/default"/>
    <dgm:cxn modelId="{EC3DF6C1-FF29-4F7F-894D-DD505DDCBE81}" type="presParOf" srcId="{FA01C4AD-E3BA-4FE6-83B5-0394986C6163}" destId="{769400C1-546C-416A-AD40-56C4FAFEE708}" srcOrd="3" destOrd="0" presId="urn:microsoft.com/office/officeart/2005/8/layout/default"/>
    <dgm:cxn modelId="{CF6ECC05-2527-49E5-9C30-43BF038156C1}" type="presParOf" srcId="{FA01C4AD-E3BA-4FE6-83B5-0394986C6163}" destId="{2D118130-5CE6-4D54-ADA2-EDF783275B48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1B540-3A20-4D6B-8B57-03E367957663}">
      <dsp:nvSpPr>
        <dsp:cNvPr id="0" name=""/>
        <dsp:cNvSpPr/>
      </dsp:nvSpPr>
      <dsp:spPr>
        <a:xfrm>
          <a:off x="690897" y="0"/>
          <a:ext cx="5439798" cy="45582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Перечень поручений Президента Российской Федерации по итогам Петербургского международного экономического форуму от 26 июня 2021 г. N Пр-1096 подпункт "а" пункта 2 </a:t>
          </a:r>
        </a:p>
      </dsp:txBody>
      <dsp:txXfrm>
        <a:off x="690897" y="0"/>
        <a:ext cx="5439798" cy="4558254"/>
      </dsp:txXfrm>
    </dsp:sp>
    <dsp:sp modelId="{EC464A9E-D104-4539-ACAD-745D5FA781D4}">
      <dsp:nvSpPr>
        <dsp:cNvPr id="0" name=""/>
        <dsp:cNvSpPr/>
      </dsp:nvSpPr>
      <dsp:spPr>
        <a:xfrm>
          <a:off x="6368442" y="0"/>
          <a:ext cx="5288567" cy="45595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Долгосрочная программа содействия занятости молодежи на период до 2030 года (распоряжение Правительства Российской Федерации от 14 декабря 2021 г. N 3581-р) пункт 21 </a:t>
          </a:r>
        </a:p>
      </dsp:txBody>
      <dsp:txXfrm>
        <a:off x="6368442" y="0"/>
        <a:ext cx="5288567" cy="45595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AACD2-0DC8-41DF-8BAB-852518C25BA7}">
      <dsp:nvSpPr>
        <dsp:cNvPr id="0" name=""/>
        <dsp:cNvSpPr/>
      </dsp:nvSpPr>
      <dsp:spPr>
        <a:xfrm>
          <a:off x="2" y="4144692"/>
          <a:ext cx="8095670" cy="1159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Определение системы показателей эффективности их деятельности</a:t>
          </a:r>
        </a:p>
      </dsp:txBody>
      <dsp:txXfrm>
        <a:off x="2" y="4144692"/>
        <a:ext cx="8095670" cy="1159030"/>
      </dsp:txXfrm>
    </dsp:sp>
    <dsp:sp modelId="{2DB82DB1-9428-4F9A-A11E-C8A8693CDF59}">
      <dsp:nvSpPr>
        <dsp:cNvPr id="0" name=""/>
        <dsp:cNvSpPr/>
      </dsp:nvSpPr>
      <dsp:spPr>
        <a:xfrm>
          <a:off x="28839" y="3082421"/>
          <a:ext cx="8066833" cy="9086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Определение основных функций</a:t>
          </a:r>
        </a:p>
      </dsp:txBody>
      <dsp:txXfrm>
        <a:off x="28839" y="3082421"/>
        <a:ext cx="8066833" cy="908689"/>
      </dsp:txXfrm>
    </dsp:sp>
    <dsp:sp modelId="{2D118130-5CE6-4D54-ADA2-EDF783275B48}">
      <dsp:nvSpPr>
        <dsp:cNvPr id="0" name=""/>
        <dsp:cNvSpPr/>
      </dsp:nvSpPr>
      <dsp:spPr>
        <a:xfrm>
          <a:off x="2" y="768739"/>
          <a:ext cx="8095670" cy="2165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Уточнение и закрепление перечня типов центров карьеры (центров содействия трудоустройству выпускников) образовательных организаций высшего образования и профессиональных образовательных организаций</a:t>
          </a:r>
        </a:p>
      </dsp:txBody>
      <dsp:txXfrm>
        <a:off x="2" y="768739"/>
        <a:ext cx="8095670" cy="2165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70E82-22A8-4F6E-BFC2-5899BC6BB464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52985-3357-488B-9BF5-DF2D095CC4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73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E42AB-299C-4673-ABAF-1C87CF7AA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AB8053-6DE7-45CD-A358-AC9CA0C63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A94C4-0C05-4225-A922-EF5ECBC8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0D5930-A589-43AA-A71F-81B57B55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71B10F-B050-4F95-B57D-8246C078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9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81411-B8ED-4485-B82A-580687FC3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407A2B-15A1-49CA-86F8-AE88F544B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64226E-759C-4DB7-B00E-5BB51F46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35CCCC-E1CE-461F-A77A-B624FAE7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560F8F-366B-4683-AD5B-6A3B00D7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0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5FEB8-1D31-4496-9FAF-710C1032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B050C8-214D-41EA-A196-CB0EBE3AE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72B22-28CD-4515-9EBC-698B1295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01A87F-6DF8-4CCF-9DA2-D9B168F2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FB9B3A-F109-4ABD-B71D-1F34F509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7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16E2A3-5BEA-4F1F-B1F9-6B606E64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3F3925-AFCB-443A-A5F5-C33B24D78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E3BE5D-C744-43B9-881C-7DCD8CDCD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C35DBA-E406-4AF2-B9C2-35F5A900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E77D62-A1A7-416B-A52E-24995526C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7E136A-F8F8-4530-9361-A3DB3E4C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9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5D759-8FD6-4661-9444-05B520813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56213F-231B-4B75-A85A-D8E269E04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88E55E-1CF0-47E1-8E5A-2B6FCDE5B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5D1C82-F517-4A39-A6F4-76765C1EA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8CCE35-D9DA-4600-B177-8340023D9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358331-B531-4A82-AC44-600FEF6E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BF70BD-9D1B-4636-93EC-CD68A28D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1E5F80-FEEE-4B3B-AFD6-EF8E5EB7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2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40FEC-4B66-4087-AF21-882F5F74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A27AD2-FC98-4267-A2ED-7720581E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8BFB5D-C156-4ED9-B4D5-24A4DFE77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2F93CF-5647-43A9-8879-6CA3F073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A6965D-52A8-4ACE-A40E-BE98A89DF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C5565A-090B-4DBB-953E-9132036A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62EEF3-3DB3-4486-B69C-CC5E2164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1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EE625-4654-4E21-BF27-74B1ECBF3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74F3B-AB23-44C4-94D6-AD13F39DB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AFD348-1B13-4572-BF56-575523236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EF4847-90AA-4B2C-83D0-39BD2F37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27ECAC-2F8A-41D0-A392-FB60E2EA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16C0AA-D53D-4F11-A9AD-87017018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19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099C2-FE7A-4538-A552-2D66CCC7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3643396-F804-46E7-B0F6-F28A6E853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219C2E-D984-4949-8B5F-933D97D01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83D610-2DAE-4ABE-8185-67DB7577C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818B7B-DACD-475E-BF50-2BC8C3B7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161D91-22A6-4AFE-A7E4-F07F524B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07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687E3-FFF8-4463-BC26-0A5EF274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A3F28E-598A-4A7D-BFB4-D89C77D92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0C50D4-B222-4C99-BC84-154DB203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BD54F-B601-4153-96BE-FCD6D9F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2A0312-F95B-4A6C-A6A1-F1E47914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9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BDDF18-070A-406B-84D5-19E743758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B64EAE-8C79-4094-A8C5-6BAAF0204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8C5442-F732-4DE7-A9B1-22A16D3A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6EC4C-C88C-4194-B1A9-C3A5779D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73C75A-656B-431B-8C9F-187EEDC63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1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F802B-BDDD-4115-81C4-BCDA76FB6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E1D55C-0C18-42EA-8A63-091762C78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891CC8-E347-45CD-B368-DC58744A3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D4E6-D86C-40AF-AB12-6BD188D1AC5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7AA3E8-E7F8-42A8-9444-8932C888C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119C04-A4DB-4FB8-ADA9-2C93DEDC1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FFE43-2912-44DD-8155-C1F5F61B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4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914DD0-55D1-4EA4-9F08-FE29080C4E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5658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C8D2-2340-41DF-B210-D750E77340A4}"/>
              </a:ext>
            </a:extLst>
          </p:cNvPr>
          <p:cNvSpPr txBox="1"/>
          <p:nvPr/>
        </p:nvSpPr>
        <p:spPr>
          <a:xfrm>
            <a:off x="554183" y="2447541"/>
            <a:ext cx="3837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Информация по состоянию на   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1 февраля 2022 года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04043A-187F-4F97-8329-8203ADBDF9C1}"/>
              </a:ext>
            </a:extLst>
          </p:cNvPr>
          <p:cNvSpPr txBox="1"/>
          <p:nvPr/>
        </p:nvSpPr>
        <p:spPr>
          <a:xfrm>
            <a:off x="5500256" y="1955098"/>
            <a:ext cx="502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МОНИТОРИНГ ЗАНЯТОСТИ ВЫПУСКНИКОВ СРЕДНЕГО ПРОФЕССИОНАЛЬНОГО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23405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680DBE8-D26A-4E30-A4B6-873981347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66" y="966727"/>
            <a:ext cx="10515600" cy="1133475"/>
          </a:xfrm>
        </p:spPr>
        <p:txBody>
          <a:bodyPr>
            <a:normAutofit/>
          </a:bodyPr>
          <a:lstStyle/>
          <a:p>
            <a:pPr algn="ctr"/>
            <a:r>
              <a:rPr lang="ru-RU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ЦЕЛИ МОНИТОРИНГА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102049-0BFC-455D-BD3B-681254FFB122}"/>
              </a:ext>
            </a:extLst>
          </p:cNvPr>
          <p:cNvSpPr/>
          <p:nvPr/>
        </p:nvSpPr>
        <p:spPr>
          <a:xfrm>
            <a:off x="758536" y="2493416"/>
            <a:ext cx="428451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dirty="0"/>
              <a:t> 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Получение объективных данных о занятости выпускников образовательных организаций, реализующих программы среднего профессионального образования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94D37B-1548-4261-95BF-441FB0C3BB6A}"/>
              </a:ext>
            </a:extLst>
          </p:cNvPr>
          <p:cNvSpPr/>
          <p:nvPr/>
        </p:nvSpPr>
        <p:spPr>
          <a:xfrm>
            <a:off x="6449289" y="2816581"/>
            <a:ext cx="49841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Обоснованная оценка текущей ситуации в сфере занятости выпускников образовательных организаций, реализующих программы среднего профессионального образования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223795-D247-4B33-8F04-377DA15FC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773257" cy="94745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D9D72EE-F3D0-4E2B-9E7B-6B07DC12A8FF}"/>
              </a:ext>
            </a:extLst>
          </p:cNvPr>
          <p:cNvSpPr/>
          <p:nvPr/>
        </p:nvSpPr>
        <p:spPr>
          <a:xfrm>
            <a:off x="4773257" y="19270"/>
            <a:ext cx="7418743" cy="746648"/>
          </a:xfrm>
          <a:prstGeom prst="rect">
            <a:avLst/>
          </a:prstGeom>
          <a:solidFill>
            <a:srgbClr val="55C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953093C-9A08-4948-B2CD-F7621D9ED5F9}"/>
              </a:ext>
            </a:extLst>
          </p:cNvPr>
          <p:cNvSpPr/>
          <p:nvPr/>
        </p:nvSpPr>
        <p:spPr>
          <a:xfrm>
            <a:off x="1587" y="6342297"/>
            <a:ext cx="6094413" cy="515703"/>
          </a:xfrm>
          <a:prstGeom prst="rect">
            <a:avLst/>
          </a:prstGeom>
          <a:solidFill>
            <a:srgbClr val="014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24E68A-7548-4AC8-84DF-8E100030A066}"/>
              </a:ext>
            </a:extLst>
          </p:cNvPr>
          <p:cNvSpPr/>
          <p:nvPr/>
        </p:nvSpPr>
        <p:spPr>
          <a:xfrm>
            <a:off x="6096000" y="6342297"/>
            <a:ext cx="6094412" cy="515703"/>
          </a:xfrm>
          <a:prstGeom prst="rect">
            <a:avLst/>
          </a:prstGeom>
          <a:solidFill>
            <a:srgbClr val="01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ru-RU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6D9FCFB-CED6-4A7E-88CB-D49EE2E910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8536" y="2281741"/>
            <a:ext cx="591363" cy="59136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402068D-47B2-4EF3-BC0C-AA7478F0645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3951" y="2275644"/>
            <a:ext cx="591363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1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ECF3E4-1C9A-455E-9F22-94DE8A8CED54}"/>
              </a:ext>
            </a:extLst>
          </p:cNvPr>
          <p:cNvSpPr/>
          <p:nvPr/>
        </p:nvSpPr>
        <p:spPr>
          <a:xfrm>
            <a:off x="0" y="938678"/>
            <a:ext cx="1170709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Участники мониторинга</a:t>
            </a:r>
          </a:p>
          <a:p>
            <a:pPr algn="ctr"/>
            <a:r>
              <a:rPr lang="ru-RU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Всего участников -  91 образовательная организация, из них: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429EC8-1B8B-4AB3-8EFC-A0542132A8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709" y="-6202"/>
            <a:ext cx="12192000" cy="9448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05DC4A-6621-4291-BA43-CD4EBD0782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A0B9AA7-3536-4B4D-8575-D374B7CA1C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009449"/>
              </p:ext>
            </p:extLst>
          </p:nvPr>
        </p:nvGraphicFramePr>
        <p:xfrm>
          <a:off x="1967345" y="1892785"/>
          <a:ext cx="8354291" cy="430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476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1F36F6-DB24-45E0-9B4A-FF89AFDB26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5426BE-5A1F-4749-8F1F-06ABB3F5BF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19E8D5-320E-4A0D-B6D8-81A0F8FACD24}"/>
              </a:ext>
            </a:extLst>
          </p:cNvPr>
          <p:cNvSpPr/>
          <p:nvPr/>
        </p:nvSpPr>
        <p:spPr>
          <a:xfrm>
            <a:off x="0" y="1523414"/>
            <a:ext cx="1170709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Данные Роструда (Федеральной службы по труду и занятости) </a:t>
            </a:r>
          </a:p>
          <a:p>
            <a:pPr algn="ctr"/>
            <a:r>
              <a:rPr lang="ru-RU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 </a:t>
            </a:r>
            <a:r>
              <a:rPr lang="en-US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III</a:t>
            </a:r>
            <a:r>
              <a:rPr lang="ru-RU" sz="28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квартал 2021 года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FF09841-2529-49CD-9177-9E3859ADD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393676"/>
              </p:ext>
            </p:extLst>
          </p:nvPr>
        </p:nvGraphicFramePr>
        <p:xfrm>
          <a:off x="341167" y="2442303"/>
          <a:ext cx="11509666" cy="3629419"/>
        </p:xfrm>
        <a:graphic>
          <a:graphicData uri="http://schemas.openxmlformats.org/drawingml/2006/table">
            <a:tbl>
              <a:tblPr firstRow="1" bandRow="1"/>
              <a:tblGrid>
                <a:gridCol w="3224931">
                  <a:extLst>
                    <a:ext uri="{9D8B030D-6E8A-4147-A177-3AD203B41FA5}">
                      <a16:colId xmlns:a16="http://schemas.microsoft.com/office/drawing/2014/main" val="2457393001"/>
                    </a:ext>
                  </a:extLst>
                </a:gridCol>
                <a:gridCol w="4448180">
                  <a:extLst>
                    <a:ext uri="{9D8B030D-6E8A-4147-A177-3AD203B41FA5}">
                      <a16:colId xmlns:a16="http://schemas.microsoft.com/office/drawing/2014/main" val="2424356954"/>
                    </a:ext>
                  </a:extLst>
                </a:gridCol>
                <a:gridCol w="3836555">
                  <a:extLst>
                    <a:ext uri="{9D8B030D-6E8A-4147-A177-3AD203B41FA5}">
                      <a16:colId xmlns:a16="http://schemas.microsoft.com/office/drawing/2014/main" val="4236832321"/>
                    </a:ext>
                  </a:extLst>
                </a:gridCol>
              </a:tblGrid>
              <a:tr h="66830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Выпуск 2020 года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Выпуск 2021 года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00556"/>
                  </a:ext>
                </a:extLst>
              </a:tr>
              <a:tr h="177841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Трудоустроенные, предприниматели, самозанятые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64,3%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49,64%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02591"/>
                  </a:ext>
                </a:extLst>
              </a:tr>
              <a:tr h="118270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Среднемесячная заработная плата выпускников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21240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17017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740" marR="78740" marT="39370" marB="393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489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36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6CD3D1-CB7A-4CB0-95EA-605E0E23DE46}"/>
              </a:ext>
            </a:extLst>
          </p:cNvPr>
          <p:cNvSpPr/>
          <p:nvPr/>
        </p:nvSpPr>
        <p:spPr>
          <a:xfrm>
            <a:off x="-52732" y="854535"/>
            <a:ext cx="12468285" cy="46474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Суммарный выпуск в 2021 году – </a:t>
            </a: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13072 чел.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Занятые выпускники – категории выпускников,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которыми измеряется эффективность работы региона.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Учитывается при расчете показателей федерального проекта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«Молодые профессионалы» национального проекта «Образование»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«Доля выпускников образовательных организаций,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реализующих программы среднего 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профессионального образования, </a:t>
            </a: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занятых по виду деятельности  и полученным компетенциям - </a:t>
            </a: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43%</a:t>
            </a:r>
          </a:p>
        </p:txBody>
      </p:sp>
    </p:spTree>
    <p:extLst>
      <p:ext uri="{BB962C8B-B14F-4D97-AF65-F5344CB8AC3E}">
        <p14:creationId xmlns:p14="http://schemas.microsoft.com/office/powerpoint/2010/main" val="1949564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12" descr="logotip1_140_140_png_5_100">
            <a:extLst>
              <a:ext uri="{FF2B5EF4-FFF2-40B4-BE49-F238E27FC236}">
                <a16:creationId xmlns:a16="http://schemas.microsoft.com/office/drawing/2014/main" id="{002FA63F-26AB-46C4-8A67-B8A7BE869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0413"/>
            <a:ext cx="91757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CF2E3EA9-DD58-4CC7-AD30-9689D6EB72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:a16="http://schemas.microsoft.com/office/drawing/2014/main" id="{131E023C-1EA6-4F9F-97CA-2DFE42A3308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328410"/>
            <a:ext cx="12192000" cy="518160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1C446B8-6075-4EA7-A117-3036894F3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659968"/>
              </p:ext>
            </p:extLst>
          </p:nvPr>
        </p:nvGraphicFramePr>
        <p:xfrm>
          <a:off x="170121" y="956930"/>
          <a:ext cx="11876567" cy="525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2828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2DA6DB-1839-4CBF-936F-FA043F54E9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4196"/>
            <a:ext cx="12192000" cy="9154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2420C5-CD21-41E7-A8CE-D542BBE0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6789EDF-53A1-4228-920C-73AA848BC798}"/>
              </a:ext>
            </a:extLst>
          </p:cNvPr>
          <p:cNvSpPr/>
          <p:nvPr/>
        </p:nvSpPr>
        <p:spPr>
          <a:xfrm>
            <a:off x="116959" y="961951"/>
            <a:ext cx="116532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Вывод:</a:t>
            </a:r>
          </a:p>
        </p:txBody>
      </p:sp>
      <p:sp>
        <p:nvSpPr>
          <p:cNvPr id="6" name="Звезда: 10 точек 5">
            <a:extLst>
              <a:ext uri="{FF2B5EF4-FFF2-40B4-BE49-F238E27FC236}">
                <a16:creationId xmlns:a16="http://schemas.microsoft.com/office/drawing/2014/main" id="{FF40AE4D-40C2-445A-B2A7-AAAFEEF480D8}"/>
              </a:ext>
            </a:extLst>
          </p:cNvPr>
          <p:cNvSpPr/>
          <p:nvPr/>
        </p:nvSpPr>
        <p:spPr>
          <a:xfrm>
            <a:off x="2424223" y="2507036"/>
            <a:ext cx="2626242" cy="224347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93C883-7BF9-450B-8C14-9104AA37D79E}"/>
              </a:ext>
            </a:extLst>
          </p:cNvPr>
          <p:cNvSpPr txBox="1"/>
          <p:nvPr/>
        </p:nvSpPr>
        <p:spPr>
          <a:xfrm>
            <a:off x="2876106" y="2767280"/>
            <a:ext cx="19032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43%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Трудоустройство по специальности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F1DDEA56-3B37-4A3B-B233-F619D257AB59}"/>
              </a:ext>
            </a:extLst>
          </p:cNvPr>
          <p:cNvSpPr/>
          <p:nvPr/>
        </p:nvSpPr>
        <p:spPr>
          <a:xfrm>
            <a:off x="5443870" y="3274828"/>
            <a:ext cx="2275367" cy="707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везда: 10 точек 9">
            <a:extLst>
              <a:ext uri="{FF2B5EF4-FFF2-40B4-BE49-F238E27FC236}">
                <a16:creationId xmlns:a16="http://schemas.microsoft.com/office/drawing/2014/main" id="{31A77B0C-C742-4F2A-9AC2-831796FAB8F7}"/>
              </a:ext>
            </a:extLst>
          </p:cNvPr>
          <p:cNvSpPr/>
          <p:nvPr/>
        </p:nvSpPr>
        <p:spPr>
          <a:xfrm>
            <a:off x="8250864" y="2453873"/>
            <a:ext cx="2721935" cy="2296633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071BD0-0FA9-4F87-A422-71687C4973A7}"/>
              </a:ext>
            </a:extLst>
          </p:cNvPr>
          <p:cNvSpPr txBox="1"/>
          <p:nvPr/>
        </p:nvSpPr>
        <p:spPr>
          <a:xfrm>
            <a:off x="8250865" y="2807825"/>
            <a:ext cx="2721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Не менее</a:t>
            </a:r>
            <a:r>
              <a:rPr lang="ru-RU" sz="4800" dirty="0">
                <a:solidFill>
                  <a:schemeClr val="bg1"/>
                </a:solidFill>
              </a:rPr>
              <a:t>62,5%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Трудоустройство по специальности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130E9-74F2-45B9-A17C-471F17E6623F}"/>
              </a:ext>
            </a:extLst>
          </p:cNvPr>
          <p:cNvSpPr txBox="1"/>
          <p:nvPr/>
        </p:nvSpPr>
        <p:spPr>
          <a:xfrm>
            <a:off x="5358810" y="2105560"/>
            <a:ext cx="2413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Выпуск 2021 года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A79ECA-3921-4204-BCCD-C9924E0D4102}"/>
              </a:ext>
            </a:extLst>
          </p:cNvPr>
          <p:cNvSpPr txBox="1"/>
          <p:nvPr/>
        </p:nvSpPr>
        <p:spPr>
          <a:xfrm>
            <a:off x="5358810" y="3912113"/>
            <a:ext cx="262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 декабрю 2022 года</a:t>
            </a:r>
          </a:p>
        </p:txBody>
      </p:sp>
    </p:spTree>
    <p:extLst>
      <p:ext uri="{BB962C8B-B14F-4D97-AF65-F5344CB8AC3E}">
        <p14:creationId xmlns:p14="http://schemas.microsoft.com/office/powerpoint/2010/main" val="4232447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74D9F7-BABB-46B1-BCC2-7BFE30242E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6015F-3D29-4E00-A818-D7C21567B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289F4A-075F-4CA3-AA09-75DE3630F134}"/>
              </a:ext>
            </a:extLst>
          </p:cNvPr>
          <p:cNvSpPr/>
          <p:nvPr/>
        </p:nvSpPr>
        <p:spPr>
          <a:xfrm>
            <a:off x="576897" y="1916676"/>
            <a:ext cx="112083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Результаты мониторинга о деятельности центров содействия трудоустройству выпускников февраль 2022 года</a:t>
            </a:r>
          </a:p>
        </p:txBody>
      </p:sp>
    </p:spTree>
    <p:extLst>
      <p:ext uri="{BB962C8B-B14F-4D97-AF65-F5344CB8AC3E}">
        <p14:creationId xmlns:p14="http://schemas.microsoft.com/office/powerpoint/2010/main" val="191460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D3AE2C-93D5-4B47-8519-07C985AFA248}"/>
              </a:ext>
            </a:extLst>
          </p:cNvPr>
          <p:cNvSpPr/>
          <p:nvPr/>
        </p:nvSpPr>
        <p:spPr>
          <a:xfrm>
            <a:off x="138547" y="825275"/>
            <a:ext cx="11887198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Центры содействия трудоустройству выпускников профессиональных образовательных организаций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8A86FBF-677A-484D-AFB6-692BB946C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089156"/>
              </p:ext>
            </p:extLst>
          </p:nvPr>
        </p:nvGraphicFramePr>
        <p:xfrm>
          <a:off x="1350335" y="1669054"/>
          <a:ext cx="10026502" cy="46493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2847">
                  <a:extLst>
                    <a:ext uri="{9D8B030D-6E8A-4147-A177-3AD203B41FA5}">
                      <a16:colId xmlns:a16="http://schemas.microsoft.com/office/drawing/2014/main" val="2876403924"/>
                    </a:ext>
                  </a:extLst>
                </a:gridCol>
                <a:gridCol w="2162117">
                  <a:extLst>
                    <a:ext uri="{9D8B030D-6E8A-4147-A177-3AD203B41FA5}">
                      <a16:colId xmlns:a16="http://schemas.microsoft.com/office/drawing/2014/main" val="3086125484"/>
                    </a:ext>
                  </a:extLst>
                </a:gridCol>
                <a:gridCol w="1770769">
                  <a:extLst>
                    <a:ext uri="{9D8B030D-6E8A-4147-A177-3AD203B41FA5}">
                      <a16:colId xmlns:a16="http://schemas.microsoft.com/office/drawing/2014/main" val="907007308"/>
                    </a:ext>
                  </a:extLst>
                </a:gridCol>
                <a:gridCol w="1770769">
                  <a:extLst>
                    <a:ext uri="{9D8B030D-6E8A-4147-A177-3AD203B41FA5}">
                      <a16:colId xmlns:a16="http://schemas.microsoft.com/office/drawing/2014/main" val="1883683041"/>
                    </a:ext>
                  </a:extLst>
                </a:gridCol>
              </a:tblGrid>
              <a:tr h="3533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значений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174358234"/>
                  </a:ext>
                </a:extLst>
              </a:tr>
              <a:tr h="3533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Всего выпускников 2021 года, чел.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10651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1645541520"/>
                  </a:ext>
                </a:extLst>
              </a:tr>
              <a:tr h="895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выпускников 2021 года выпуска, трудоустроенных в рамках соглашения с центром занятости населения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6,47%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1421617549"/>
                  </a:ext>
                </a:extLst>
              </a:tr>
              <a:tr h="1076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Численность выпускников 2021 года, которые обратились за адресной помощью в указанный центр содействия трудоустройству, чел.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10,58%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603097477"/>
                  </a:ext>
                </a:extLst>
              </a:tr>
              <a:tr h="1076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 них: стали трудоустроенными, индивидуальными предпринимателями или самозанятыми благодаря указанной помощи, чел.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76,63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из 38 организаций не оказали помощь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4051134542"/>
                  </a:ext>
                </a:extLst>
              </a:tr>
              <a:tr h="895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актуальных вакансий в банке вакансий центра, требующих среднего профессионального образования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4194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42" marR="64642" marT="0" marB="0"/>
                </a:tc>
                <a:extLst>
                  <a:ext uri="{0D108BD9-81ED-4DB2-BD59-A6C34878D82A}">
                    <a16:rowId xmlns:a16="http://schemas.microsoft.com/office/drawing/2014/main" val="2215210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866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20A5C20-FD78-45FE-81BF-7B6B25FF7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776322"/>
              </p:ext>
            </p:extLst>
          </p:nvPr>
        </p:nvGraphicFramePr>
        <p:xfrm>
          <a:off x="1063256" y="786809"/>
          <a:ext cx="9877647" cy="5522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4880">
                  <a:extLst>
                    <a:ext uri="{9D8B030D-6E8A-4147-A177-3AD203B41FA5}">
                      <a16:colId xmlns:a16="http://schemas.microsoft.com/office/drawing/2014/main" val="2224693379"/>
                    </a:ext>
                  </a:extLst>
                </a:gridCol>
                <a:gridCol w="2088110">
                  <a:extLst>
                    <a:ext uri="{9D8B030D-6E8A-4147-A177-3AD203B41FA5}">
                      <a16:colId xmlns:a16="http://schemas.microsoft.com/office/drawing/2014/main" val="489995667"/>
                    </a:ext>
                  </a:extLst>
                </a:gridCol>
                <a:gridCol w="1710160">
                  <a:extLst>
                    <a:ext uri="{9D8B030D-6E8A-4147-A177-3AD203B41FA5}">
                      <a16:colId xmlns:a16="http://schemas.microsoft.com/office/drawing/2014/main" val="1888062423"/>
                    </a:ext>
                  </a:extLst>
                </a:gridCol>
                <a:gridCol w="1904497">
                  <a:extLst>
                    <a:ext uri="{9D8B030D-6E8A-4147-A177-3AD203B41FA5}">
                      <a16:colId xmlns:a16="http://schemas.microsoft.com/office/drawing/2014/main" val="1809477759"/>
                    </a:ext>
                  </a:extLst>
                </a:gridCol>
              </a:tblGrid>
              <a:tr h="4366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значений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8526728"/>
                  </a:ext>
                </a:extLst>
              </a:tr>
              <a:tr h="883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работодателей, с которыми заключены соглашения о взаимодействии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0810686"/>
                  </a:ext>
                </a:extLst>
              </a:tr>
              <a:tr h="1329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том числе по направлению: участие в ярмарках вакансий, собеседованиях, организуемых совместно с образовательной организацией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9895000"/>
                  </a:ext>
                </a:extLst>
              </a:tr>
              <a:tr h="1329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соглашений, заключенных с работодателями в 2021 году при участии центра (кроме соглашений об организации практической подготовки)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2919190"/>
                  </a:ext>
                </a:extLst>
              </a:tr>
              <a:tr h="659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Проведено, начиная с июля 2021 г., мероприятий: ярмарки вакансий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7382128"/>
                  </a:ext>
                </a:extLst>
              </a:tr>
              <a:tr h="883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Проведено, начиная с июля 2021 г., мероприятий: собеседования с работодателями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5180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93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4813ACA-06DE-46CD-AE54-37D1F3060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302912"/>
              </p:ext>
            </p:extLst>
          </p:nvPr>
        </p:nvGraphicFramePr>
        <p:xfrm>
          <a:off x="1467293" y="944880"/>
          <a:ext cx="8686799" cy="5232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1557">
                  <a:extLst>
                    <a:ext uri="{9D8B030D-6E8A-4147-A177-3AD203B41FA5}">
                      <a16:colId xmlns:a16="http://schemas.microsoft.com/office/drawing/2014/main" val="3154210403"/>
                    </a:ext>
                  </a:extLst>
                </a:gridCol>
                <a:gridCol w="1836369">
                  <a:extLst>
                    <a:ext uri="{9D8B030D-6E8A-4147-A177-3AD203B41FA5}">
                      <a16:colId xmlns:a16="http://schemas.microsoft.com/office/drawing/2014/main" val="3431316880"/>
                    </a:ext>
                  </a:extLst>
                </a:gridCol>
                <a:gridCol w="1503983">
                  <a:extLst>
                    <a:ext uri="{9D8B030D-6E8A-4147-A177-3AD203B41FA5}">
                      <a16:colId xmlns:a16="http://schemas.microsoft.com/office/drawing/2014/main" val="922546170"/>
                    </a:ext>
                  </a:extLst>
                </a:gridCol>
                <a:gridCol w="1674890">
                  <a:extLst>
                    <a:ext uri="{9D8B030D-6E8A-4147-A177-3AD203B41FA5}">
                      <a16:colId xmlns:a16="http://schemas.microsoft.com/office/drawing/2014/main" val="582616620"/>
                    </a:ext>
                  </a:extLst>
                </a:gridCol>
              </a:tblGrid>
              <a:tr h="3130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значений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1955966899"/>
                  </a:ext>
                </a:extLst>
              </a:tr>
              <a:tr h="473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Проведено, начиная с июля 2021 г., мероприятий: экскурсии на предприятия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2451899680"/>
                  </a:ext>
                </a:extLst>
              </a:tr>
              <a:tr h="473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Проведено, начиная с июля 2021 г., мероприятий: дни карьеры (по числу дней)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1803016873"/>
                  </a:ext>
                </a:extLst>
              </a:tr>
              <a:tr h="473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Проведено, начиная с июля 2021 г., мероприятий: тренинги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2732574785"/>
                  </a:ext>
                </a:extLst>
              </a:tr>
              <a:tr h="1113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студентов и выпускников, которые приняли участие, начиная с июля 2021 г., в различных видах поддержки центра: получение информации об актуальных вакансиях, чел.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1265678607"/>
                  </a:ext>
                </a:extLst>
              </a:tr>
              <a:tr h="1273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студентов и выпускников, которые приняли участие, начиная с июля 2021 г., в различных видах поддержки центра: направление на стажировку (кроме предусмотренной учебным планом практики)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118911686"/>
                  </a:ext>
                </a:extLst>
              </a:tr>
              <a:tr h="1113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студентов и выпускников, которые приняли участие, начиная с июля 2021 г., в различных видах поддержки центра: составление и размещение резюме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87" marR="50887" marT="0" marB="0"/>
                </a:tc>
                <a:extLst>
                  <a:ext uri="{0D108BD9-81ED-4DB2-BD59-A6C34878D82A}">
                    <a16:rowId xmlns:a16="http://schemas.microsoft.com/office/drawing/2014/main" val="139232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449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938620E-E771-4DE1-8671-C86049A4B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22410"/>
              </p:ext>
            </p:extLst>
          </p:nvPr>
        </p:nvGraphicFramePr>
        <p:xfrm>
          <a:off x="723014" y="1253331"/>
          <a:ext cx="9664996" cy="4351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5002">
                  <a:extLst>
                    <a:ext uri="{9D8B030D-6E8A-4147-A177-3AD203B41FA5}">
                      <a16:colId xmlns:a16="http://schemas.microsoft.com/office/drawing/2014/main" val="1312441204"/>
                    </a:ext>
                  </a:extLst>
                </a:gridCol>
                <a:gridCol w="2043157">
                  <a:extLst>
                    <a:ext uri="{9D8B030D-6E8A-4147-A177-3AD203B41FA5}">
                      <a16:colId xmlns:a16="http://schemas.microsoft.com/office/drawing/2014/main" val="2794553186"/>
                    </a:ext>
                  </a:extLst>
                </a:gridCol>
                <a:gridCol w="1673342">
                  <a:extLst>
                    <a:ext uri="{9D8B030D-6E8A-4147-A177-3AD203B41FA5}">
                      <a16:colId xmlns:a16="http://schemas.microsoft.com/office/drawing/2014/main" val="1966411949"/>
                    </a:ext>
                  </a:extLst>
                </a:gridCol>
                <a:gridCol w="1863495">
                  <a:extLst>
                    <a:ext uri="{9D8B030D-6E8A-4147-A177-3AD203B41FA5}">
                      <a16:colId xmlns:a16="http://schemas.microsoft.com/office/drawing/2014/main" val="2603930263"/>
                    </a:ext>
                  </a:extLst>
                </a:gridCol>
              </a:tblGrid>
              <a:tr h="306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значений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extLst>
                  <a:ext uri="{0D108BD9-81ED-4DB2-BD59-A6C34878D82A}">
                    <a16:rowId xmlns:a16="http://schemas.microsoft.com/office/drawing/2014/main" val="3645158563"/>
                  </a:ext>
                </a:extLst>
              </a:tr>
              <a:tr h="1089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Численность студентов и выпускников, которые приняли участие, начиная с июля 2021 г., в различных видах поддержки центра: построение траектории профессионального развития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2568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extLst>
                  <a:ext uri="{0D108BD9-81ED-4DB2-BD59-A6C34878D82A}">
                    <a16:rowId xmlns:a16="http://schemas.microsoft.com/office/drawing/2014/main" val="2498577447"/>
                  </a:ext>
                </a:extLst>
              </a:tr>
              <a:tr h="932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Численность студентов и выпускников, которые приняли участие, начиная с июля 2021 г., в различных видах поддержки центра: психологическая поддержка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extLst>
                  <a:ext uri="{0D108BD9-81ED-4DB2-BD59-A6C34878D82A}">
                    <a16:rowId xmlns:a16="http://schemas.microsoft.com/office/drawing/2014/main" val="1885050198"/>
                  </a:ext>
                </a:extLst>
              </a:tr>
              <a:tr h="932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76350" algn="l"/>
                        </a:tabLst>
                      </a:pPr>
                      <a:r>
                        <a:rPr lang="ru-RU" sz="1200">
                          <a:effectLst/>
                        </a:rPr>
                        <a:t>Численность студентов, которые приняли участие, начиная с июля 2021 г., в различных видах поддержки центра: заключение договора о целевом обучении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extLst>
                  <a:ext uri="{0D108BD9-81ED-4DB2-BD59-A6C34878D82A}">
                    <a16:rowId xmlns:a16="http://schemas.microsoft.com/office/drawing/2014/main" val="1578599643"/>
                  </a:ext>
                </a:extLst>
              </a:tr>
              <a:tr h="1089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76350" algn="l"/>
                        </a:tabLst>
                      </a:pPr>
                      <a:r>
                        <a:rPr lang="ru-RU" sz="1200">
                          <a:effectLst/>
                        </a:rPr>
                        <a:t>Наличие эффективной практики по содействию занятости выпускников, которая была тиражирована по иным ПОО базовым центром содействия трудоустройству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85" marR="59885" marT="0" marB="0"/>
                </a:tc>
                <a:extLst>
                  <a:ext uri="{0D108BD9-81ED-4DB2-BD59-A6C34878D82A}">
                    <a16:rowId xmlns:a16="http://schemas.microsoft.com/office/drawing/2014/main" val="2242027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554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55FA29-D7DD-4B69-B7A6-EABA33F90D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CA5EC9-3D68-4AEA-81D7-8B44A159D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9561FE-01F6-4CE5-9F38-9F269E6F0C68}"/>
              </a:ext>
            </a:extLst>
          </p:cNvPr>
          <p:cNvSpPr/>
          <p:nvPr/>
        </p:nvSpPr>
        <p:spPr>
          <a:xfrm>
            <a:off x="-95692" y="802463"/>
            <a:ext cx="116532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Выводы: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EAC304-DE05-4E3E-96A5-1175BA564978}"/>
              </a:ext>
            </a:extLst>
          </p:cNvPr>
          <p:cNvSpPr txBox="1"/>
          <p:nvPr/>
        </p:nvSpPr>
        <p:spPr>
          <a:xfrm>
            <a:off x="634408" y="1510349"/>
            <a:ext cx="95799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Провести анализ деятельности службы содействия занятости выпускников;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 основе результатов анализа деятельности служб провести корректировку годового плана работы ССЗВ (при необходимости);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Обратить внимание на совместную деятельность центра с иными структурными подразделениями и должностными лицами ПОО по вопросам содействия занятости студентов и выпускников;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Подготовиться к федеральному мониторингу прогноза трудоустройства выпускников 2022 года.</a:t>
            </a:r>
          </a:p>
        </p:txBody>
      </p:sp>
    </p:spTree>
    <p:extLst>
      <p:ext uri="{BB962C8B-B14F-4D97-AF65-F5344CB8AC3E}">
        <p14:creationId xmlns:p14="http://schemas.microsoft.com/office/powerpoint/2010/main" val="1917827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B08297-13D3-4EDD-9EE5-3CE9596EAD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AA29FA-8D2B-46DE-BC38-F6D2E31EEA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9872" y="1748443"/>
            <a:ext cx="10515600" cy="20508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Трансформация центров содействия трудоустройству выпускников вузов и ПОО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B08297-13D3-4EDD-9EE5-3CE9596EAD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AA29FA-8D2B-46DE-BC38-F6D2E31EEA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46760" y="776645"/>
            <a:ext cx="1069847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Проект Постановления Правительства РФ</a:t>
            </a:r>
          </a:p>
          <a:p>
            <a:pPr algn="ctr"/>
            <a:br>
              <a:rPr lang="ru-RU" sz="2400" dirty="0"/>
            </a:br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"О порядке организации и осуществления деятельности центров карьеры (центров содействия трудоустройству выпускников) образовательных организаций высшего образования и профессиональных образовательных организаций и системы показателей эффективности их деятельности"</a:t>
            </a:r>
            <a:b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(по состоянию на 18.01.2022)</a:t>
            </a:r>
            <a:b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(подготовлен Минобрнауки России, ID проекта 01/01/01-22/00124201)</a:t>
            </a:r>
          </a:p>
        </p:txBody>
      </p:sp>
    </p:spTree>
    <p:extLst>
      <p:ext uri="{BB962C8B-B14F-4D97-AF65-F5344CB8AC3E}">
        <p14:creationId xmlns:p14="http://schemas.microsoft.com/office/powerpoint/2010/main" val="1707397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0834C6-677A-4C7A-9D00-FD04ACAC61F5}"/>
              </a:ext>
            </a:extLst>
          </p:cNvPr>
          <p:cNvSpPr/>
          <p:nvPr/>
        </p:nvSpPr>
        <p:spPr>
          <a:xfrm>
            <a:off x="457199" y="944880"/>
            <a:ext cx="11554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Нормативная основа разработки проекта: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D42321-C39A-48BC-8FE1-F863009E3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9448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5CCEE9-AC7B-481F-AFCF-5EFBC7CAD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339840"/>
            <a:ext cx="12192000" cy="518160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0F30F98-4EE9-4BAF-B299-5AE1CE4F0A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2595924"/>
              </p:ext>
            </p:extLst>
          </p:nvPr>
        </p:nvGraphicFramePr>
        <p:xfrm>
          <a:off x="0" y="1775877"/>
          <a:ext cx="12011890" cy="4563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70420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D1B12A-DC38-4325-BF05-B20B68FB8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67C066-7640-4D62-98CD-6CEA125362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AFF2BA-3DD4-4E01-907E-A11B76415F5A}"/>
              </a:ext>
            </a:extLst>
          </p:cNvPr>
          <p:cNvSpPr/>
          <p:nvPr/>
        </p:nvSpPr>
        <p:spPr>
          <a:xfrm>
            <a:off x="1068199" y="833643"/>
            <a:ext cx="104363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Цели разработки проекта постановления: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A4F3CE53-5829-4D5F-A999-60F41BC714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608923"/>
              </p:ext>
            </p:extLst>
          </p:nvPr>
        </p:nvGraphicFramePr>
        <p:xfrm>
          <a:off x="2032000" y="719666"/>
          <a:ext cx="8095673" cy="5643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12520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C98B08-41B1-4A14-BE5E-BBA5E6A71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0F27BF-9CED-424C-9866-36755BC0BC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1D86C8B-285D-4957-83B6-80BB4BA553AE}"/>
              </a:ext>
            </a:extLst>
          </p:cNvPr>
          <p:cNvSpPr/>
          <p:nvPr/>
        </p:nvSpPr>
        <p:spPr>
          <a:xfrm>
            <a:off x="789709" y="817705"/>
            <a:ext cx="11208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Проектом постановления Правительства Российской Федерации утверждается:</a:t>
            </a:r>
          </a:p>
        </p:txBody>
      </p:sp>
      <p:sp>
        <p:nvSpPr>
          <p:cNvPr id="19" name="Блок-схема: подготовка 18">
            <a:extLst>
              <a:ext uri="{FF2B5EF4-FFF2-40B4-BE49-F238E27FC236}">
                <a16:creationId xmlns:a16="http://schemas.microsoft.com/office/drawing/2014/main" id="{4E338193-2EA4-4607-BC6C-E9099B3E60DC}"/>
              </a:ext>
            </a:extLst>
          </p:cNvPr>
          <p:cNvSpPr/>
          <p:nvPr/>
        </p:nvSpPr>
        <p:spPr>
          <a:xfrm>
            <a:off x="1080174" y="2020756"/>
            <a:ext cx="4641272" cy="2036618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Положение о порядке организации и осуществления деятельности центров карьеры (центров содействия трудоустройству выпускников) образовательных организаций высшего образования и профессиональных образовательных организаций</a:t>
            </a:r>
          </a:p>
        </p:txBody>
      </p:sp>
      <p:sp>
        <p:nvSpPr>
          <p:cNvPr id="21" name="Блок-схема: подготовка 20">
            <a:extLst>
              <a:ext uri="{FF2B5EF4-FFF2-40B4-BE49-F238E27FC236}">
                <a16:creationId xmlns:a16="http://schemas.microsoft.com/office/drawing/2014/main" id="{59377ECB-A54A-4865-8AA5-2B00A47D1553}"/>
              </a:ext>
            </a:extLst>
          </p:cNvPr>
          <p:cNvSpPr/>
          <p:nvPr/>
        </p:nvSpPr>
        <p:spPr>
          <a:xfrm>
            <a:off x="6546272" y="1982964"/>
            <a:ext cx="4641272" cy="211220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Показатели эффективности деятельности Центра карьеры (центра содействия трудоустройству выпускников) образовательных организаций высшего образования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4FB6003-3596-4546-BF28-3907742C4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810" y="4123161"/>
            <a:ext cx="4669941" cy="2127688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123A6AF-929B-4D7F-9C0E-3C40E2B2D5DB}"/>
              </a:ext>
            </a:extLst>
          </p:cNvPr>
          <p:cNvSpPr/>
          <p:nvPr/>
        </p:nvSpPr>
        <p:spPr>
          <a:xfrm>
            <a:off x="4114318" y="4408995"/>
            <a:ext cx="32142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Типовой перечень показателей эффективности деятельности Центра  карьеры (центра содействия трудоустройству выпускников) профессиональных образовательных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3280547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71CB78-A4AE-4823-A7B5-84D2A79CEB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38B372-DD55-4DA8-A162-78A46652146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3C4F86-4AC5-4DD6-A314-3682A573030E}"/>
              </a:ext>
            </a:extLst>
          </p:cNvPr>
          <p:cNvSpPr/>
          <p:nvPr/>
        </p:nvSpPr>
        <p:spPr>
          <a:xfrm>
            <a:off x="696292" y="1070527"/>
            <a:ext cx="10571019" cy="949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8A5956F-AF18-44CB-AC50-C0011F25291D}"/>
              </a:ext>
            </a:extLst>
          </p:cNvPr>
          <p:cNvSpPr/>
          <p:nvPr/>
        </p:nvSpPr>
        <p:spPr>
          <a:xfrm>
            <a:off x="290945" y="944880"/>
            <a:ext cx="116101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Типовой перечень показателей эффективности деятельности Центра карьеры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6E1C4D-72CA-4BC1-B04D-D203F9FF1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04" y="3175371"/>
            <a:ext cx="10583573" cy="95715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D155B2-8F60-4D70-BCF2-CBE9560922A5}"/>
              </a:ext>
            </a:extLst>
          </p:cNvPr>
          <p:cNvSpPr/>
          <p:nvPr/>
        </p:nvSpPr>
        <p:spPr>
          <a:xfrm>
            <a:off x="1565564" y="2036618"/>
            <a:ext cx="8756072" cy="1094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Перечень показателей, периодичность оценки и порядок сбора 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F3CA014-3062-4570-B4C0-36D1E7FB7221}"/>
              </a:ext>
            </a:extLst>
          </p:cNvPr>
          <p:cNvSpPr/>
          <p:nvPr/>
        </p:nvSpPr>
        <p:spPr>
          <a:xfrm>
            <a:off x="912135" y="3040820"/>
            <a:ext cx="9617313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определяются субъектами</a:t>
            </a:r>
            <a:r>
              <a:rPr lang="en-US" sz="3200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 </a:t>
            </a:r>
            <a:r>
              <a:rPr lang="ru-RU" sz="3200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Российской Федерации </a:t>
            </a:r>
            <a:endParaRPr lang="en-US" sz="3200" b="1" spc="5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</a:endParaRPr>
          </a:p>
          <a:p>
            <a:pPr lvl="0"/>
            <a:r>
              <a:rPr lang="ru-RU" sz="3200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на основе настоящего типового перечня</a:t>
            </a:r>
            <a:r>
              <a:rPr lang="ru-RU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. </a:t>
            </a:r>
          </a:p>
          <a:p>
            <a:pPr lvl="0"/>
            <a:r>
              <a:rPr lang="ru-RU" b="1" spc="5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6974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8424F1-E21B-40A5-896E-71EB1B2331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6D4AA-7001-4908-BA7F-9BD4DF93FB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63017"/>
            <a:ext cx="12192000" cy="5181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63B55F-7BA0-45F2-9ED1-E67B868EAEBA}"/>
              </a:ext>
            </a:extLst>
          </p:cNvPr>
          <p:cNvSpPr/>
          <p:nvPr/>
        </p:nvSpPr>
        <p:spPr>
          <a:xfrm>
            <a:off x="789709" y="817705"/>
            <a:ext cx="11208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Отчет о деятельности центра содействия трудоустройства выпускников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A755A64-E142-4884-8AFF-AC22CF334CF5}"/>
              </a:ext>
            </a:extLst>
          </p:cNvPr>
          <p:cNvSpPr/>
          <p:nvPr/>
        </p:nvSpPr>
        <p:spPr>
          <a:xfrm>
            <a:off x="5140031" y="2087819"/>
            <a:ext cx="1911927" cy="16798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EB6762-0FB7-4997-BB7B-8EE96B172A71}"/>
              </a:ext>
            </a:extLst>
          </p:cNvPr>
          <p:cNvSpPr/>
          <p:nvPr/>
        </p:nvSpPr>
        <p:spPr>
          <a:xfrm>
            <a:off x="491835" y="3710045"/>
            <a:ext cx="11208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министерство образования Иркутской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648922-9639-4CD6-90D4-22EE7388F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032" y="4258659"/>
            <a:ext cx="2175927" cy="167989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7FBDB7-87C4-449D-A1A1-A02F8CD0252C}"/>
              </a:ext>
            </a:extLst>
          </p:cNvPr>
          <p:cNvSpPr/>
          <p:nvPr/>
        </p:nvSpPr>
        <p:spPr>
          <a:xfrm>
            <a:off x="218208" y="5748825"/>
            <a:ext cx="11755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Министерство просвещения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015469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C31BFA-B018-4333-BE70-1DFA9CAD2B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30B92E-CD50-4DBD-8374-9BCD2F479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D23DF8-78A4-404C-8E57-B018498C7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165" y="802205"/>
            <a:ext cx="6811606" cy="525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78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004AC6-B103-420A-916C-240E6F6B06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4F4AD1-F84D-4FFA-AF06-CE59E181A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8444DE-BC5D-48D6-BB44-DF24C020F2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16" t="13778" r="25524" b="6202"/>
          <a:stretch/>
        </p:blipFill>
        <p:spPr>
          <a:xfrm>
            <a:off x="2934586" y="852022"/>
            <a:ext cx="6018029" cy="548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83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4F8200-26C6-4FDB-9C86-9AC72B4F76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ECBB04-2E7E-491E-8C65-DA9D6FED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3750FB-2073-4DEA-A247-91D6C6F36F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296" t="22814" r="24709" b="8450"/>
          <a:stretch/>
        </p:blipFill>
        <p:spPr>
          <a:xfrm>
            <a:off x="3089563" y="731519"/>
            <a:ext cx="6560661" cy="53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11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7BC112-9E13-4FD4-AAAA-277707D811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124D1E-924F-45C2-AAF9-3DFFACB6D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7AD98D-B170-4A09-ACBC-14C05525611A}"/>
              </a:ext>
            </a:extLst>
          </p:cNvPr>
          <p:cNvSpPr txBox="1">
            <a:spLocks/>
          </p:cNvSpPr>
          <p:nvPr/>
        </p:nvSpPr>
        <p:spPr>
          <a:xfrm>
            <a:off x="1059872" y="1748443"/>
            <a:ext cx="10515600" cy="205086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Цифровая карьерная среда «</a:t>
            </a:r>
            <a:r>
              <a:rPr lang="ru-RU" sz="6000" b="1" kern="1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Факультетус</a:t>
            </a:r>
            <a:r>
              <a:rPr lang="ru-RU" sz="6000" b="1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612431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7BC112-9E13-4FD4-AAAA-277707D811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124D1E-924F-45C2-AAF9-3DFFACB6D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04059E-19A4-42C0-9293-68D319BDA74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40872" y="944880"/>
            <a:ext cx="9961419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0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CF0ADF-3777-40C3-8256-C087629871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944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0B2F27-184C-4C5B-B698-51749495B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840"/>
            <a:ext cx="12192000" cy="518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B01412-4831-478B-84C5-BF4B74CE232E}"/>
              </a:ext>
            </a:extLst>
          </p:cNvPr>
          <p:cNvSpPr txBox="1"/>
          <p:nvPr/>
        </p:nvSpPr>
        <p:spPr>
          <a:xfrm>
            <a:off x="340243" y="1084521"/>
            <a:ext cx="1185175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FF0000"/>
                </a:solidFill>
              </a:rPr>
              <a:t>! Важно!!!</a:t>
            </a:r>
            <a:endParaRPr lang="ru-RU" sz="5400" dirty="0"/>
          </a:p>
          <a:p>
            <a:pPr marL="914400" indent="-914400">
              <a:buAutoNum type="arabicPeriod"/>
            </a:pPr>
            <a:r>
              <a:rPr lang="ru-RU" sz="5400" dirty="0"/>
              <a:t>Пройти регистрацию в Гугл таблице по ссылке указанной в письме;</a:t>
            </a:r>
          </a:p>
          <a:p>
            <a:pPr marL="914400" indent="-914400">
              <a:buAutoNum type="arabicPeriod"/>
            </a:pPr>
            <a:r>
              <a:rPr lang="ru-RU" sz="5400" dirty="0"/>
              <a:t>Зарегистрироваться в Телеграмм;</a:t>
            </a:r>
          </a:p>
          <a:p>
            <a:pPr marL="914400" indent="-914400">
              <a:buAutoNum type="arabicPeriod"/>
            </a:pPr>
            <a:r>
              <a:rPr lang="ru-RU" sz="5400" dirty="0"/>
              <a:t>В телеграмм будет создана группа ЦСТВ для оперативной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1734759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926</Words>
  <Application>Microsoft Office PowerPoint</Application>
  <PresentationFormat>Широкоэкранный</PresentationFormat>
  <Paragraphs>178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Times New Roman</vt:lpstr>
      <vt:lpstr>Тема Office</vt:lpstr>
      <vt:lpstr>Презентация PowerPoint</vt:lpstr>
      <vt:lpstr>ЦЕЛИ МОНИТОРИНГА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Трансформация центров содействия трудоустройству выпускников вузов и ПОО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МОНИТОРИНГА</dc:title>
  <dc:creator>Ирина Орлова</dc:creator>
  <cp:lastModifiedBy>Ирина Орлова</cp:lastModifiedBy>
  <cp:revision>81</cp:revision>
  <dcterms:created xsi:type="dcterms:W3CDTF">2022-03-03T01:26:33Z</dcterms:created>
  <dcterms:modified xsi:type="dcterms:W3CDTF">2022-03-14T04:27:45Z</dcterms:modified>
</cp:coreProperties>
</file>